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A8FF"/>
    <a:srgbClr val="99B7FF"/>
    <a:srgbClr val="5D8BFF"/>
    <a:srgbClr val="759CFF"/>
    <a:srgbClr val="3860A5"/>
    <a:srgbClr val="2E75B6"/>
    <a:srgbClr val="477CFF"/>
    <a:srgbClr val="45687F"/>
    <a:srgbClr val="537D99"/>
    <a:srgbClr val="4E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40BD-F13D-4310-9F2C-78C607C62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AD386-03C5-47FA-A763-2F984499A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3BD67-1905-4725-ACE8-348B811B7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89C0-BE4C-4FDB-8CBE-CBFF5F1D2CB1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611E1-920C-448B-A640-D81E7FFA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43F06-0D2C-4091-8061-7C2CD8141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9D8F-30A9-4A02-9CEA-027405235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82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35DF5-25B5-42F9-8691-A98F78FE7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AD221-E6B0-468C-9876-30233897F4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CC305-585D-4BCB-9DBC-C2AAD36B5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89C0-BE4C-4FDB-8CBE-CBFF5F1D2CB1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C46B7-0F18-4342-8047-2721CE16C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35326-A97B-4B97-8765-7B213600B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9D8F-30A9-4A02-9CEA-027405235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74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9F21FF-04FD-427B-AA31-D3D5A7AAB5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7236DB-17C2-4C20-89F2-699823C1E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ADD3C-7E80-4EB1-AE19-E91797FB6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89C0-BE4C-4FDB-8CBE-CBFF5F1D2CB1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2E15C-A34E-4C9B-82DD-9F808D667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58C69-3DC1-4D8C-9B91-0979D680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9D8F-30A9-4A02-9CEA-027405235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85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4175A-B760-4896-8775-9A1ABF0CA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7DD1B-D106-468E-B443-11CB2FA9A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DF3DF-F8D5-4442-B4A0-329640EE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89C0-BE4C-4FDB-8CBE-CBFF5F1D2CB1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F3FFF-77EC-462B-B2C9-24FF656F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0A4CA-2DA0-4147-AD11-C63F3296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9D8F-30A9-4A02-9CEA-027405235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7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AABCF-FD83-4914-99D2-A6728C735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37ABF-53BB-495E-B629-6A4C5F746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C6AE6-D93B-485C-ACFA-C41421D9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89C0-BE4C-4FDB-8CBE-CBFF5F1D2CB1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0ACF1-A810-4AF6-BE5E-26FA89D1D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2811A-506E-4549-B5F8-C59616A5C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9D8F-30A9-4A02-9CEA-027405235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5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8356A-5110-4AC7-A84B-BD59E0D8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ECA06-9BA5-4C53-81C1-F26A6F5C1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F26E9F-790E-43CB-9545-30317153F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EA21-AC22-46B0-A5BC-64D78073A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89C0-BE4C-4FDB-8CBE-CBFF5F1D2CB1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AACEB-244D-4D1B-B80B-152C5B907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A1B7C-3EF0-481D-BC43-308381D8F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9D8F-30A9-4A02-9CEA-027405235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90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45C8-8E36-479F-A51A-F87909CDE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E7D2B-CE39-4B31-8E4D-A28E03BE2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25C26-A208-4C2C-862B-5834467A3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377904-936C-44C7-BBEE-BD56BA4F6F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136A6A-BFEF-4E12-9AD8-3C75693064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F5F1D1-B458-484A-BAA4-FC8DFB0E1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89C0-BE4C-4FDB-8CBE-CBFF5F1D2CB1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EC1EFE-D6A6-407F-AEB1-AD4A6DC3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4569F6-96E4-4879-8112-E2913AA2E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9D8F-30A9-4A02-9CEA-027405235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80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B538C-4FF6-4F7D-99EF-D261B72C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7F53C0-258C-477F-9EBA-98F4DD69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89C0-BE4C-4FDB-8CBE-CBFF5F1D2CB1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049B3E-F816-4BDD-980A-9DF54EBE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57C8F7-C4E7-4CBB-B158-FD78442D8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9D8F-30A9-4A02-9CEA-027405235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40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9B0A4-BC9B-4766-A3E5-6E46817FF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89C0-BE4C-4FDB-8CBE-CBFF5F1D2CB1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8D9CA-950A-47EB-9ABE-2A9FFCE2B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A025E-0D51-4327-A29B-A01F60F2F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9D8F-30A9-4A02-9CEA-027405235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5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A918-8BB2-4CE8-ACC8-5220DD45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5A2F9-54FB-4F10-8AC6-CBDA4520C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0BA64-6EEF-4DAF-A11A-3D361CB6E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02AE2-A7C9-4963-BB04-27321646F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89C0-BE4C-4FDB-8CBE-CBFF5F1D2CB1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07B2C-109A-4FA6-A86F-BFDD67BF1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3BB65-5DD2-4F73-956D-2EB85CB3B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9D8F-30A9-4A02-9CEA-027405235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6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E63A-871F-44D2-9B8A-9B1CAD768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419CF-E78B-4690-9D55-50EF679AF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D5468-CE6F-4FB3-9480-CCD4B4159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90629-CA68-4E7B-9065-AF5BA84C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89C0-BE4C-4FDB-8CBE-CBFF5F1D2CB1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5A6BC-9E4D-4825-AB4D-7DB5A2A8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822F0-4E2C-42F2-BD19-1D8F96BD2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9D8F-30A9-4A02-9CEA-027405235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91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4028D1-D41F-4EFE-9024-EC3446199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BD4E0-E21B-4711-83FF-03BCB624E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06E28-1697-43BC-8CC8-BF286D72E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789C0-BE4C-4FDB-8CBE-CBFF5F1D2CB1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2A649-EE24-45B8-B4D1-E62E5C78E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A6C81-63B7-437C-9E13-5461377EB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F9D8F-30A9-4A02-9CEA-027405235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5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yellow, dark, walking, holding&#10;&#10;Description automatically generated">
            <a:extLst>
              <a:ext uri="{FF2B5EF4-FFF2-40B4-BE49-F238E27FC236}">
                <a16:creationId xmlns:a16="http://schemas.microsoft.com/office/drawing/2014/main" id="{5B61E2E7-4283-4B08-821C-F68178D1D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" b="34346"/>
          <a:stretch/>
        </p:blipFill>
        <p:spPr>
          <a:xfrm>
            <a:off x="20" y="-1"/>
            <a:ext cx="12191980" cy="439499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03CC970-4826-4CED-8063-0FB67663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286518" y="4564049"/>
            <a:ext cx="3905483" cy="2293951"/>
          </a:xfrm>
          <a:custGeom>
            <a:avLst/>
            <a:gdLst>
              <a:gd name="connsiteX0" fmla="*/ 0 w 3905483"/>
              <a:gd name="connsiteY0" fmla="*/ 2293951 h 2293951"/>
              <a:gd name="connsiteX1" fmla="*/ 3905483 w 3905483"/>
              <a:gd name="connsiteY1" fmla="*/ 2293951 h 2293951"/>
              <a:gd name="connsiteX2" fmla="*/ 3905483 w 3905483"/>
              <a:gd name="connsiteY2" fmla="*/ 0 h 2293951"/>
              <a:gd name="connsiteX3" fmla="*/ 2479521 w 3905483"/>
              <a:gd name="connsiteY3" fmla="*/ 0 h 2293951"/>
              <a:gd name="connsiteX4" fmla="*/ 1739055 w 3905483"/>
              <a:gd name="connsiteY4" fmla="*/ 0 h 2293951"/>
              <a:gd name="connsiteX5" fmla="*/ 1737976 w 3905483"/>
              <a:gd name="connsiteY5" fmla="*/ 2332 h 2293951"/>
              <a:gd name="connsiteX6" fmla="*/ 1061319 w 3905483"/>
              <a:gd name="connsiteY6" fmla="*/ 2332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5483" h="2293951">
                <a:moveTo>
                  <a:pt x="0" y="2293951"/>
                </a:moveTo>
                <a:lnTo>
                  <a:pt x="3905483" y="2293951"/>
                </a:lnTo>
                <a:lnTo>
                  <a:pt x="3905483" y="0"/>
                </a:lnTo>
                <a:lnTo>
                  <a:pt x="2479521" y="0"/>
                </a:lnTo>
                <a:lnTo>
                  <a:pt x="1739055" y="0"/>
                </a:lnTo>
                <a:lnTo>
                  <a:pt x="1737976" y="2332"/>
                </a:lnTo>
                <a:lnTo>
                  <a:pt x="1061319" y="233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4490D63-3365-45CC-AC50-705C1B768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4564049"/>
            <a:ext cx="9110805" cy="2293951"/>
          </a:xfrm>
          <a:custGeom>
            <a:avLst/>
            <a:gdLst>
              <a:gd name="connsiteX0" fmla="*/ 0 w 9110805"/>
              <a:gd name="connsiteY0" fmla="*/ 2293951 h 2293951"/>
              <a:gd name="connsiteX1" fmla="*/ 107316 w 9110805"/>
              <a:gd name="connsiteY1" fmla="*/ 2293951 h 2293951"/>
              <a:gd name="connsiteX2" fmla="*/ 7277190 w 9110805"/>
              <a:gd name="connsiteY2" fmla="*/ 2293951 h 2293951"/>
              <a:gd name="connsiteX3" fmla="*/ 8048407 w 9110805"/>
              <a:gd name="connsiteY3" fmla="*/ 2293951 h 2293951"/>
              <a:gd name="connsiteX4" fmla="*/ 9110805 w 9110805"/>
              <a:gd name="connsiteY4" fmla="*/ 0 h 2293951"/>
              <a:gd name="connsiteX5" fmla="*/ 8339588 w 9110805"/>
              <a:gd name="connsiteY5" fmla="*/ 0 h 2293951"/>
              <a:gd name="connsiteX6" fmla="*/ 107316 w 9110805"/>
              <a:gd name="connsiteY6" fmla="*/ 0 h 2293951"/>
              <a:gd name="connsiteX7" fmla="*/ 0 w 9110805"/>
              <a:gd name="connsiteY7" fmla="*/ 0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10805" h="2293951">
                <a:moveTo>
                  <a:pt x="0" y="2293951"/>
                </a:moveTo>
                <a:lnTo>
                  <a:pt x="107316" y="2293951"/>
                </a:lnTo>
                <a:lnTo>
                  <a:pt x="7277190" y="2293951"/>
                </a:lnTo>
                <a:lnTo>
                  <a:pt x="8048407" y="2293951"/>
                </a:lnTo>
                <a:lnTo>
                  <a:pt x="9110805" y="0"/>
                </a:lnTo>
                <a:lnTo>
                  <a:pt x="8339588" y="0"/>
                </a:lnTo>
                <a:lnTo>
                  <a:pt x="1073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9C8A1-9984-49C2-80CC-6146E9BA20D8}"/>
              </a:ext>
            </a:extLst>
          </p:cNvPr>
          <p:cNvSpPr txBox="1"/>
          <p:nvPr/>
        </p:nvSpPr>
        <p:spPr>
          <a:xfrm>
            <a:off x="566118" y="4819650"/>
            <a:ext cx="6982834" cy="1436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  <a:latin typeface="Bahnschrift Light" panose="020B0502040204020203" pitchFamily="34" charset="0"/>
                <a:ea typeface="+mj-ea"/>
                <a:cs typeface="+mj-cs"/>
              </a:rPr>
              <a:t>Aplikimi i algoritmit të klasifikimit Random Forest në predikimin e rezultatit të video-lojës Dota 2 </a:t>
            </a:r>
          </a:p>
        </p:txBody>
      </p:sp>
    </p:spTree>
    <p:extLst>
      <p:ext uri="{BB962C8B-B14F-4D97-AF65-F5344CB8AC3E}">
        <p14:creationId xmlns:p14="http://schemas.microsoft.com/office/powerpoint/2010/main" val="27734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 descr="A view of a city at sunset&#10;&#10;Description automatically generated">
            <a:extLst>
              <a:ext uri="{FF2B5EF4-FFF2-40B4-BE49-F238E27FC236}">
                <a16:creationId xmlns:a16="http://schemas.microsoft.com/office/drawing/2014/main" id="{1D701D91-1F5E-40B1-8F1C-70574BCDE2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0965208-7BD9-4663-BC77-3EA57EBB863C}"/>
              </a:ext>
            </a:extLst>
          </p:cNvPr>
          <p:cNvCxnSpPr/>
          <p:nvPr/>
        </p:nvCxnSpPr>
        <p:spPr>
          <a:xfrm flipV="1">
            <a:off x="3910854" y="4597400"/>
            <a:ext cx="1028700" cy="10287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Parallelogram 88">
            <a:extLst>
              <a:ext uri="{FF2B5EF4-FFF2-40B4-BE49-F238E27FC236}">
                <a16:creationId xmlns:a16="http://schemas.microsoft.com/office/drawing/2014/main" id="{ACCA43CE-069B-4063-88EB-4894DF0E1762}"/>
              </a:ext>
            </a:extLst>
          </p:cNvPr>
          <p:cNvSpPr/>
          <p:nvPr/>
        </p:nvSpPr>
        <p:spPr>
          <a:xfrm flipH="1">
            <a:off x="6396822" y="1408113"/>
            <a:ext cx="5502312" cy="1720850"/>
          </a:xfrm>
          <a:prstGeom prst="parallelogram">
            <a:avLst>
              <a:gd name="adj" fmla="val 10006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759C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2000">
                <a:solidFill>
                  <a:schemeClr val="accent5">
                    <a:lumMod val="75000"/>
                  </a:schemeClr>
                </a:solidFill>
                <a:latin typeface="Bahnschrift Light" panose="020B0502040204020203" pitchFamily="34" charset="0"/>
              </a:rPr>
              <a:t>HERONJTE?</a:t>
            </a:r>
          </a:p>
          <a:p>
            <a:pPr algn="ctr">
              <a:spcBef>
                <a:spcPts val="600"/>
              </a:spcBef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Bahnschrift Light" panose="020B0502040204020203" pitchFamily="34" charset="0"/>
                <a:ea typeface="Cambria" panose="02040503050406030204" pitchFamily="18" charset="0"/>
              </a:rPr>
              <a:t>Secili lojtarë kontrollon nga një karakter të fuqishëm i cili ka një stil unik të lojës dhe aftësi të vecanta. Një karakter i tillë quhet hero.</a:t>
            </a:r>
            <a:endParaRPr lang="en-US" sz="1400" dirty="0">
              <a:solidFill>
                <a:schemeClr val="accent5">
                  <a:lumMod val="7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90" name="Parallelogram 89">
            <a:extLst>
              <a:ext uri="{FF2B5EF4-FFF2-40B4-BE49-F238E27FC236}">
                <a16:creationId xmlns:a16="http://schemas.microsoft.com/office/drawing/2014/main" id="{65802608-B955-4DF6-828F-79BC813AED1C}"/>
              </a:ext>
            </a:extLst>
          </p:cNvPr>
          <p:cNvSpPr/>
          <p:nvPr/>
        </p:nvSpPr>
        <p:spPr>
          <a:xfrm>
            <a:off x="6396822" y="4224337"/>
            <a:ext cx="5502312" cy="1720850"/>
          </a:xfrm>
          <a:prstGeom prst="parallelogram">
            <a:avLst>
              <a:gd name="adj" fmla="val 10006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759C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5">
                    <a:lumMod val="75000"/>
                  </a:schemeClr>
                </a:solidFill>
                <a:latin typeface="Bahnschrift Light" panose="020B0502040204020203" pitchFamily="34" charset="0"/>
              </a:rPr>
              <a:t>PREDIKOJME JONE?</a:t>
            </a:r>
            <a:endParaRPr lang="en-US" sz="2000" dirty="0">
              <a:solidFill>
                <a:schemeClr val="accent5">
                  <a:lumMod val="75000"/>
                </a:schemeClr>
              </a:solidFill>
              <a:latin typeface="Bahnschrift Light" panose="020B0502040204020203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Bahnschrift Light" panose="020B0502040204020203" pitchFamily="34" charset="0"/>
                <a:ea typeface="Cambria" panose="02040503050406030204" pitchFamily="18" charset="0"/>
              </a:rPr>
              <a:t>Ne do të predikojmë se a ka fituar ekipi i parë, pra Radiant, varësisht vlerave hyrëse që i japim ne.</a:t>
            </a:r>
            <a:endParaRPr lang="en-US" sz="1400" dirty="0">
              <a:solidFill>
                <a:schemeClr val="accent5">
                  <a:lumMod val="7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91" name="Parallelogram 90">
            <a:extLst>
              <a:ext uri="{FF2B5EF4-FFF2-40B4-BE49-F238E27FC236}">
                <a16:creationId xmlns:a16="http://schemas.microsoft.com/office/drawing/2014/main" id="{FA23762F-C504-4375-857F-22EE3878DCDC}"/>
              </a:ext>
            </a:extLst>
          </p:cNvPr>
          <p:cNvSpPr/>
          <p:nvPr/>
        </p:nvSpPr>
        <p:spPr>
          <a:xfrm>
            <a:off x="292867" y="1408113"/>
            <a:ext cx="5502312" cy="1720850"/>
          </a:xfrm>
          <a:prstGeom prst="parallelogram">
            <a:avLst>
              <a:gd name="adj" fmla="val 10006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759C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2000">
                <a:solidFill>
                  <a:schemeClr val="accent5">
                    <a:lumMod val="75000"/>
                  </a:schemeClr>
                </a:solidFill>
                <a:latin typeface="Bahnschrift Light" panose="020B0502040204020203" pitchFamily="34" charset="0"/>
              </a:rPr>
              <a:t>CFARE ESHTE?</a:t>
            </a:r>
          </a:p>
          <a:p>
            <a:pPr algn="ctr">
              <a:spcBef>
                <a:spcPts val="600"/>
              </a:spcBef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Bahnschrift Light" panose="020B0502040204020203" pitchFamily="34" charset="0"/>
                <a:ea typeface="Cambria" panose="02040503050406030204" pitchFamily="18" charset="0"/>
              </a:rPr>
              <a:t>Eshtë një video-lojë online (MOBA) e cila luhet në mes dy ekipeve me nga 5 anëtarë.</a:t>
            </a:r>
            <a:endParaRPr lang="en-US" sz="1400" dirty="0">
              <a:solidFill>
                <a:schemeClr val="accent5">
                  <a:lumMod val="7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D489C09C-C85B-4BF3-9B0D-13425EE9B99B}"/>
              </a:ext>
            </a:extLst>
          </p:cNvPr>
          <p:cNvSpPr/>
          <p:nvPr/>
        </p:nvSpPr>
        <p:spPr>
          <a:xfrm flipH="1">
            <a:off x="292867" y="4224337"/>
            <a:ext cx="5502312" cy="1720850"/>
          </a:xfrm>
          <a:prstGeom prst="parallelogram">
            <a:avLst>
              <a:gd name="adj" fmla="val 10006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759C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en-US" sz="2000">
                <a:solidFill>
                  <a:schemeClr val="accent5">
                    <a:lumMod val="75000"/>
                  </a:schemeClr>
                </a:solidFill>
                <a:latin typeface="Bahnschrift Light" panose="020B0502040204020203" pitchFamily="34" charset="0"/>
              </a:rPr>
              <a:t>SI FUNKSIONON?</a:t>
            </a:r>
            <a:br>
              <a:rPr lang="en-US" sz="2000">
                <a:solidFill>
                  <a:schemeClr val="accent5">
                    <a:lumMod val="75000"/>
                  </a:schemeClr>
                </a:solidFill>
                <a:latin typeface="Bahnschrift Light" panose="020B0502040204020203" pitchFamily="34" charset="0"/>
              </a:rPr>
            </a:b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Bahnschrift Light" panose="020B0502040204020203" pitchFamily="34" charset="0"/>
                <a:ea typeface="Cambria" panose="02040503050406030204" pitchFamily="18" charset="0"/>
              </a:rPr>
              <a:t>Dy ekipe (Radiant dhe Dire) me nga 5 anëtarë luajnë kundër njëri tjetrit që të mbrojnë apo pushtojnë kullën kryesore të tyre respektivisht kundërshtarit.</a:t>
            </a:r>
            <a:endParaRPr lang="en-US" sz="1400" dirty="0">
              <a:solidFill>
                <a:schemeClr val="accent5">
                  <a:lumMod val="7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93" name="Diamond 92">
            <a:extLst>
              <a:ext uri="{FF2B5EF4-FFF2-40B4-BE49-F238E27FC236}">
                <a16:creationId xmlns:a16="http://schemas.microsoft.com/office/drawing/2014/main" id="{AFCC251E-4D19-4655-ACE9-00986CEEE4FC}"/>
              </a:ext>
            </a:extLst>
          </p:cNvPr>
          <p:cNvSpPr/>
          <p:nvPr/>
        </p:nvSpPr>
        <p:spPr>
          <a:xfrm>
            <a:off x="3704481" y="1285130"/>
            <a:ext cx="4783040" cy="4783040"/>
          </a:xfrm>
          <a:prstGeom prst="diamond">
            <a:avLst/>
          </a:prstGeom>
          <a:solidFill>
            <a:srgbClr val="759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bg1"/>
                </a:solidFill>
                <a:latin typeface="Bahnschrift Light" panose="020B0502040204020203" pitchFamily="34" charset="0"/>
              </a:rPr>
              <a:t>Defense of the Ancients (DotA) 2</a:t>
            </a:r>
            <a:endParaRPr lang="en-US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014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smoke, riding, man&#10;&#10;Description automatically generated">
            <a:extLst>
              <a:ext uri="{FF2B5EF4-FFF2-40B4-BE49-F238E27FC236}">
                <a16:creationId xmlns:a16="http://schemas.microsoft.com/office/drawing/2014/main" id="{E332F56A-9256-4327-A316-CB040C0E32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82" b="6700"/>
          <a:stretch/>
        </p:blipFill>
        <p:spPr>
          <a:xfrm>
            <a:off x="-3028" y="475365"/>
            <a:ext cx="12191980" cy="4801868"/>
          </a:xfrm>
          <a:prstGeom prst="rect">
            <a:avLst/>
          </a:prstGeom>
          <a:solidFill>
            <a:srgbClr val="3860A5"/>
          </a:solidFill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D266A5D8-E184-4E8F-9001-D6F41E397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9122"/>
          <a:stretch/>
        </p:blipFill>
        <p:spPr>
          <a:xfrm flipV="1">
            <a:off x="0" y="0"/>
            <a:ext cx="12191999" cy="1713062"/>
          </a:xfrm>
          <a:custGeom>
            <a:avLst/>
            <a:gdLst>
              <a:gd name="connsiteX0" fmla="*/ 0 w 12191999"/>
              <a:gd name="connsiteY0" fmla="*/ 1713062 h 1713062"/>
              <a:gd name="connsiteX1" fmla="*/ 12191999 w 12191999"/>
              <a:gd name="connsiteY1" fmla="*/ 1713062 h 1713062"/>
              <a:gd name="connsiteX2" fmla="*/ 12191999 w 12191999"/>
              <a:gd name="connsiteY2" fmla="*/ 0 h 1713062"/>
              <a:gd name="connsiteX3" fmla="*/ 0 w 12191999"/>
              <a:gd name="connsiteY3" fmla="*/ 0 h 171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713062">
                <a:moveTo>
                  <a:pt x="0" y="1713062"/>
                </a:moveTo>
                <a:lnTo>
                  <a:pt x="12191999" y="1713062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4EB1D02B-BBFA-4A97-A021-7816ECC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3048" y="3840845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D7BED2-CC5E-4866-AC0C-DCF928AF8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5390368"/>
            <a:ext cx="12188952" cy="14676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hnschrift Ligh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6EC770-E82D-454B-AFE2-F5658ACECC8B}"/>
              </a:ext>
            </a:extLst>
          </p:cNvPr>
          <p:cNvSpPr/>
          <p:nvPr/>
        </p:nvSpPr>
        <p:spPr>
          <a:xfrm>
            <a:off x="3295497" y="3771733"/>
            <a:ext cx="5601007" cy="656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cap="none" spc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  <a:ea typeface="+mj-ea"/>
                <a:cs typeface="+mj-cs"/>
              </a:rPr>
              <a:t>HAPAT E REALIZIMIT TE PROJEKTIT</a:t>
            </a:r>
          </a:p>
        </p:txBody>
      </p:sp>
      <p:sp>
        <p:nvSpPr>
          <p:cNvPr id="56" name="Parallelogram 55">
            <a:extLst>
              <a:ext uri="{FF2B5EF4-FFF2-40B4-BE49-F238E27FC236}">
                <a16:creationId xmlns:a16="http://schemas.microsoft.com/office/drawing/2014/main" id="{2CB4325D-F7AD-4498-B5A9-C0E175CF0CDF}"/>
              </a:ext>
            </a:extLst>
          </p:cNvPr>
          <p:cNvSpPr/>
          <p:nvPr/>
        </p:nvSpPr>
        <p:spPr>
          <a:xfrm>
            <a:off x="420585" y="5174593"/>
            <a:ext cx="2208315" cy="598204"/>
          </a:xfrm>
          <a:prstGeom prst="parallelogram">
            <a:avLst/>
          </a:prstGeom>
          <a:solidFill>
            <a:srgbClr val="5D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>
                <a:latin typeface="Bahnschrift Light" panose="020B0502040204020203" pitchFamily="34" charset="0"/>
              </a:rPr>
              <a:t>KRIJIMI I DATASETIT</a:t>
            </a:r>
            <a:endParaRPr lang="en-ID" sz="1600" dirty="0">
              <a:latin typeface="Bahnschrift Light" panose="020B0502040204020203" pitchFamily="34" charset="0"/>
            </a:endParaRPr>
          </a:p>
        </p:txBody>
      </p:sp>
      <p:sp>
        <p:nvSpPr>
          <p:cNvPr id="57" name="Parallelogram 56">
            <a:extLst>
              <a:ext uri="{FF2B5EF4-FFF2-40B4-BE49-F238E27FC236}">
                <a16:creationId xmlns:a16="http://schemas.microsoft.com/office/drawing/2014/main" id="{B503128F-A3A3-4D93-B976-8D460566F207}"/>
              </a:ext>
            </a:extLst>
          </p:cNvPr>
          <p:cNvSpPr/>
          <p:nvPr/>
        </p:nvSpPr>
        <p:spPr>
          <a:xfrm>
            <a:off x="2628900" y="5164097"/>
            <a:ext cx="2208315" cy="598203"/>
          </a:xfrm>
          <a:prstGeom prst="parallelogram">
            <a:avLst/>
          </a:prstGeom>
          <a:solidFill>
            <a:srgbClr val="5D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>
                <a:latin typeface="Bahnschrift Light" panose="020B0502040204020203" pitchFamily="34" charset="0"/>
              </a:rPr>
              <a:t>PARA-PROCESIMI</a:t>
            </a:r>
            <a:endParaRPr lang="en-ID" sz="1600" dirty="0">
              <a:latin typeface="Bahnschrift Light" panose="020B0502040204020203" pitchFamily="34" charset="0"/>
            </a:endParaRPr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AC95D4B9-DD4C-403B-8C66-90BCB070EE3F}"/>
              </a:ext>
            </a:extLst>
          </p:cNvPr>
          <p:cNvSpPr/>
          <p:nvPr/>
        </p:nvSpPr>
        <p:spPr>
          <a:xfrm>
            <a:off x="4837215" y="5164097"/>
            <a:ext cx="2208315" cy="598203"/>
          </a:xfrm>
          <a:prstGeom prst="parallelogram">
            <a:avLst/>
          </a:prstGeom>
          <a:solidFill>
            <a:srgbClr val="5D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>
                <a:latin typeface="Bahnschrift Light" panose="020B0502040204020203" pitchFamily="34" charset="0"/>
              </a:rPr>
              <a:t>ALGORITMI DHE TRAJNIMI</a:t>
            </a:r>
            <a:endParaRPr lang="en-ID" sz="1600" dirty="0">
              <a:latin typeface="Bahnschrift Light" panose="020B0502040204020203" pitchFamily="34" charset="0"/>
            </a:endParaRPr>
          </a:p>
        </p:txBody>
      </p:sp>
      <p:sp>
        <p:nvSpPr>
          <p:cNvPr id="59" name="Parallelogram 58">
            <a:extLst>
              <a:ext uri="{FF2B5EF4-FFF2-40B4-BE49-F238E27FC236}">
                <a16:creationId xmlns:a16="http://schemas.microsoft.com/office/drawing/2014/main" id="{2D6D2956-A6F0-4EC9-B967-C8A17ECD7B95}"/>
              </a:ext>
            </a:extLst>
          </p:cNvPr>
          <p:cNvSpPr/>
          <p:nvPr/>
        </p:nvSpPr>
        <p:spPr>
          <a:xfrm>
            <a:off x="7045530" y="5164098"/>
            <a:ext cx="2208315" cy="598202"/>
          </a:xfrm>
          <a:prstGeom prst="parallelogram">
            <a:avLst/>
          </a:prstGeom>
          <a:solidFill>
            <a:srgbClr val="5D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>
                <a:latin typeface="Bahnschrift Light" panose="020B0502040204020203" pitchFamily="34" charset="0"/>
              </a:rPr>
              <a:t>NDERFAQJA PROGRAMORE</a:t>
            </a:r>
            <a:endParaRPr lang="en-ID" sz="1600" dirty="0">
              <a:latin typeface="Bahnschrift Light" panose="020B0502040204020203" pitchFamily="34" charset="0"/>
            </a:endParaRPr>
          </a:p>
        </p:txBody>
      </p:sp>
      <p:sp>
        <p:nvSpPr>
          <p:cNvPr id="60" name="Parallelogram 59">
            <a:extLst>
              <a:ext uri="{FF2B5EF4-FFF2-40B4-BE49-F238E27FC236}">
                <a16:creationId xmlns:a16="http://schemas.microsoft.com/office/drawing/2014/main" id="{17D5F819-5F0E-4D95-A0D6-FA4984454B1F}"/>
              </a:ext>
            </a:extLst>
          </p:cNvPr>
          <p:cNvSpPr/>
          <p:nvPr/>
        </p:nvSpPr>
        <p:spPr>
          <a:xfrm>
            <a:off x="9253845" y="5174593"/>
            <a:ext cx="2208315" cy="587708"/>
          </a:xfrm>
          <a:prstGeom prst="parallelogram">
            <a:avLst/>
          </a:prstGeom>
          <a:solidFill>
            <a:srgbClr val="5D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>
                <a:latin typeface="Bahnschrift Light" panose="020B0502040204020203" pitchFamily="34" charset="0"/>
              </a:rPr>
              <a:t>GOOGLE CLOUD DHE DOCKER</a:t>
            </a:r>
            <a:endParaRPr lang="en-ID" sz="1600" dirty="0">
              <a:latin typeface="Bahnschrift Light" panose="020B0502040204020203" pitchFamily="34" charset="0"/>
            </a:endParaRPr>
          </a:p>
        </p:txBody>
      </p:sp>
      <p:sp>
        <p:nvSpPr>
          <p:cNvPr id="61" name="Arrow: Chevron 60">
            <a:extLst>
              <a:ext uri="{FF2B5EF4-FFF2-40B4-BE49-F238E27FC236}">
                <a16:creationId xmlns:a16="http://schemas.microsoft.com/office/drawing/2014/main" id="{034ED6B5-3DA2-4A90-B6BB-9E3C8F992D7D}"/>
              </a:ext>
            </a:extLst>
          </p:cNvPr>
          <p:cNvSpPr/>
          <p:nvPr/>
        </p:nvSpPr>
        <p:spPr>
          <a:xfrm>
            <a:off x="420586" y="5796575"/>
            <a:ext cx="11041574" cy="486371"/>
          </a:xfrm>
          <a:prstGeom prst="chevron">
            <a:avLst/>
          </a:prstGeom>
          <a:solidFill>
            <a:srgbClr val="3860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>
                <a:solidFill>
                  <a:schemeClr val="bg1"/>
                </a:solidFill>
                <a:latin typeface="Bahnschrift Light" panose="020B0502040204020203" pitchFamily="34" charset="0"/>
              </a:rPr>
              <a:t>IntelliDota Clasification</a:t>
            </a:r>
            <a:endParaRPr lang="en-ID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7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 descr="A picture containing snow, skiing, group&#10;&#10;Description automatically generated">
            <a:extLst>
              <a:ext uri="{FF2B5EF4-FFF2-40B4-BE49-F238E27FC236}">
                <a16:creationId xmlns:a16="http://schemas.microsoft.com/office/drawing/2014/main" id="{5E1D02C8-D81F-4B87-92C2-D69846F1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9468" y="0"/>
            <a:ext cx="8295468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2" name="Arc 101">
            <a:extLst>
              <a:ext uri="{FF2B5EF4-FFF2-40B4-BE49-F238E27FC236}">
                <a16:creationId xmlns:a16="http://schemas.microsoft.com/office/drawing/2014/main" id="{C7DA3BDE-5304-4F37-90D8-1C0112D902EB}"/>
              </a:ext>
            </a:extLst>
          </p:cNvPr>
          <p:cNvSpPr/>
          <p:nvPr/>
        </p:nvSpPr>
        <p:spPr>
          <a:xfrm>
            <a:off x="4182921" y="2359001"/>
            <a:ext cx="3155072" cy="3155070"/>
          </a:xfrm>
          <a:prstGeom prst="arc">
            <a:avLst>
              <a:gd name="adj1" fmla="val 17008840"/>
              <a:gd name="adj2" fmla="val 4629557"/>
            </a:avLst>
          </a:prstGeom>
          <a:noFill/>
          <a:ln w="127000" cap="rnd">
            <a:solidFill>
              <a:srgbClr val="75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759CFF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300F855-575A-4A29-BE00-9A74A9A88EDC}"/>
              </a:ext>
            </a:extLst>
          </p:cNvPr>
          <p:cNvSpPr txBox="1"/>
          <p:nvPr/>
        </p:nvSpPr>
        <p:spPr>
          <a:xfrm>
            <a:off x="8440712" y="2359712"/>
            <a:ext cx="3475063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latin typeface="Bahnschrift Light" panose="020B0502040204020203" pitchFamily="34" charset="0"/>
              </a:rPr>
              <a:t>Qasja për në Steam Public API dhe dërgimi i një HTTP GET kërkese testuese. </a:t>
            </a:r>
            <a:endParaRPr lang="en-US" sz="1400" dirty="0">
              <a:latin typeface="Bahnschrift Light" panose="020B0502040204020203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AA22A04-11E7-46CB-9E7F-C907CDAE520A}"/>
              </a:ext>
            </a:extLst>
          </p:cNvPr>
          <p:cNvSpPr txBox="1"/>
          <p:nvPr/>
        </p:nvSpPr>
        <p:spPr>
          <a:xfrm>
            <a:off x="8440712" y="3159340"/>
            <a:ext cx="3220703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latin typeface="Bahnschrift Light" panose="020B0502040204020203" pitchFamily="34" charset="0"/>
              </a:rPr>
              <a:t>Lëshimi i njëpasnjëshëm i 10000 kërkesave për krijimin e 1/5 të data setit tone.</a:t>
            </a:r>
            <a:endParaRPr lang="en-US" sz="1400" dirty="0">
              <a:latin typeface="Bahnschrift Light" panose="020B0502040204020203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646049-5FF5-43C7-BCEA-2B84310244DF}"/>
              </a:ext>
            </a:extLst>
          </p:cNvPr>
          <p:cNvSpPr txBox="1"/>
          <p:nvPr/>
        </p:nvSpPr>
        <p:spPr>
          <a:xfrm>
            <a:off x="8440712" y="4067401"/>
            <a:ext cx="3220703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latin typeface="Bahnschrift Light" panose="020B0502040204020203" pitchFamily="34" charset="0"/>
              </a:rPr>
              <a:t>Grumbullimi i dokumenteve në një koleksion të pandryshueshëm duke shfrytëzuar Gson për Case Classes.</a:t>
            </a:r>
            <a:endParaRPr lang="en-US" sz="1400" dirty="0">
              <a:latin typeface="Bahnschrift Light" panose="020B0502040204020203" pitchFamily="34" charset="0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3AC77E9-A1D4-4D35-B395-095DBF97F35B}"/>
              </a:ext>
            </a:extLst>
          </p:cNvPr>
          <p:cNvSpPr/>
          <p:nvPr/>
        </p:nvSpPr>
        <p:spPr>
          <a:xfrm>
            <a:off x="4539656" y="2715735"/>
            <a:ext cx="2441602" cy="2441602"/>
          </a:xfrm>
          <a:prstGeom prst="ellipse">
            <a:avLst/>
          </a:prstGeom>
          <a:solidFill>
            <a:srgbClr val="759C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Bahnschrift Light" panose="020B0502040204020203" pitchFamily="34" charset="0"/>
              </a:rPr>
              <a:t>HAPAT</a:t>
            </a:r>
            <a:endParaRPr lang="en-US" sz="2400" b="1" dirty="0">
              <a:latin typeface="Bahnschrift Light" panose="020B0502040204020203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8E8F66F-FCDE-43C9-8C86-FE7F8EA96DE3}"/>
              </a:ext>
            </a:extLst>
          </p:cNvPr>
          <p:cNvSpPr txBox="1"/>
          <p:nvPr/>
        </p:nvSpPr>
        <p:spPr>
          <a:xfrm>
            <a:off x="8440712" y="4975463"/>
            <a:ext cx="3220703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latin typeface="Bahnschrift Light" panose="020B0502040204020203" pitchFamily="34" charset="0"/>
              </a:rPr>
              <a:t>Përsëritja e procesit 5 herë dhe ruajtja si një data set i vetëm. Rezultati është një data set me 50000 rreshta.</a:t>
            </a:r>
            <a:endParaRPr lang="en-US" sz="1400" dirty="0">
              <a:latin typeface="Bahnschrift Light" panose="020B0502040204020203" pitchFamily="34" charset="0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5119825-F6EF-4136-A340-ECE210A2CACE}"/>
              </a:ext>
            </a:extLst>
          </p:cNvPr>
          <p:cNvGrpSpPr/>
          <p:nvPr/>
        </p:nvGrpSpPr>
        <p:grpSpPr>
          <a:xfrm>
            <a:off x="6875943" y="2574444"/>
            <a:ext cx="1102594" cy="246606"/>
            <a:chOff x="6875943" y="2574444"/>
            <a:chExt cx="1102594" cy="246606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A1201D8-B827-41A8-ADC3-3DB2D8285819}"/>
                </a:ext>
              </a:extLst>
            </p:cNvPr>
            <p:cNvCxnSpPr/>
            <p:nvPr/>
          </p:nvCxnSpPr>
          <p:spPr>
            <a:xfrm flipH="1">
              <a:off x="7207012" y="2574444"/>
              <a:ext cx="771525" cy="0"/>
            </a:xfrm>
            <a:prstGeom prst="line">
              <a:avLst/>
            </a:prstGeom>
            <a:ln>
              <a:solidFill>
                <a:srgbClr val="759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FBF2658-EDF5-4D5A-B5D6-8D270114DFD2}"/>
                </a:ext>
              </a:extLst>
            </p:cNvPr>
            <p:cNvCxnSpPr/>
            <p:nvPr/>
          </p:nvCxnSpPr>
          <p:spPr>
            <a:xfrm flipH="1">
              <a:off x="6875943" y="2574444"/>
              <a:ext cx="331072" cy="246606"/>
            </a:xfrm>
            <a:prstGeom prst="line">
              <a:avLst/>
            </a:prstGeom>
            <a:ln>
              <a:solidFill>
                <a:srgbClr val="759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C22AF43-358F-43EC-BAB6-1BD261E91CF8}"/>
              </a:ext>
            </a:extLst>
          </p:cNvPr>
          <p:cNvGrpSpPr/>
          <p:nvPr/>
        </p:nvGrpSpPr>
        <p:grpSpPr>
          <a:xfrm>
            <a:off x="7272338" y="3470934"/>
            <a:ext cx="706199" cy="896490"/>
            <a:chOff x="7207012" y="3470934"/>
            <a:chExt cx="771525" cy="89649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B56BD0-DF3C-4855-A3D3-9C251496561F}"/>
                </a:ext>
              </a:extLst>
            </p:cNvPr>
            <p:cNvCxnSpPr/>
            <p:nvPr/>
          </p:nvCxnSpPr>
          <p:spPr>
            <a:xfrm flipH="1">
              <a:off x="7207012" y="3470934"/>
              <a:ext cx="771525" cy="0"/>
            </a:xfrm>
            <a:prstGeom prst="line">
              <a:avLst/>
            </a:prstGeom>
            <a:ln>
              <a:solidFill>
                <a:srgbClr val="759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81E5219-0C34-4771-8262-6679FE07467D}"/>
                </a:ext>
              </a:extLst>
            </p:cNvPr>
            <p:cNvCxnSpPr/>
            <p:nvPr/>
          </p:nvCxnSpPr>
          <p:spPr>
            <a:xfrm flipH="1">
              <a:off x="7207012" y="4367424"/>
              <a:ext cx="771525" cy="0"/>
            </a:xfrm>
            <a:prstGeom prst="line">
              <a:avLst/>
            </a:prstGeom>
            <a:ln>
              <a:solidFill>
                <a:srgbClr val="759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F03CE91-0CF9-441B-B10A-76F2E410115E}"/>
              </a:ext>
            </a:extLst>
          </p:cNvPr>
          <p:cNvGrpSpPr/>
          <p:nvPr/>
        </p:nvGrpSpPr>
        <p:grpSpPr>
          <a:xfrm flipV="1">
            <a:off x="6875943" y="5042713"/>
            <a:ext cx="1102594" cy="246606"/>
            <a:chOff x="6875943" y="2574444"/>
            <a:chExt cx="1102594" cy="246606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148CA0E-36D3-4F8C-B8B0-B610E569D99E}"/>
                </a:ext>
              </a:extLst>
            </p:cNvPr>
            <p:cNvCxnSpPr/>
            <p:nvPr/>
          </p:nvCxnSpPr>
          <p:spPr>
            <a:xfrm flipH="1">
              <a:off x="7207012" y="2574444"/>
              <a:ext cx="771525" cy="0"/>
            </a:xfrm>
            <a:prstGeom prst="line">
              <a:avLst/>
            </a:prstGeom>
            <a:ln>
              <a:solidFill>
                <a:srgbClr val="759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7AD8B2F-E68F-4629-807C-95F3D1864E2C}"/>
                </a:ext>
              </a:extLst>
            </p:cNvPr>
            <p:cNvCxnSpPr/>
            <p:nvPr/>
          </p:nvCxnSpPr>
          <p:spPr>
            <a:xfrm flipH="1">
              <a:off x="6875943" y="2574444"/>
              <a:ext cx="331072" cy="246606"/>
            </a:xfrm>
            <a:prstGeom prst="line">
              <a:avLst/>
            </a:prstGeom>
            <a:ln>
              <a:solidFill>
                <a:srgbClr val="759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Oval 121">
            <a:extLst>
              <a:ext uri="{FF2B5EF4-FFF2-40B4-BE49-F238E27FC236}">
                <a16:creationId xmlns:a16="http://schemas.microsoft.com/office/drawing/2014/main" id="{5A7EECD5-06FC-45D9-B8CE-9516BFB74C1E}"/>
              </a:ext>
            </a:extLst>
          </p:cNvPr>
          <p:cNvSpPr/>
          <p:nvPr/>
        </p:nvSpPr>
        <p:spPr>
          <a:xfrm>
            <a:off x="7887340" y="2416014"/>
            <a:ext cx="316860" cy="316860"/>
          </a:xfrm>
          <a:prstGeom prst="ellipse">
            <a:avLst/>
          </a:prstGeom>
          <a:solidFill>
            <a:srgbClr val="759CFF"/>
          </a:solidFill>
          <a:ln>
            <a:solidFill>
              <a:srgbClr val="75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hnschrift Light" panose="020B0502040204020203" pitchFamily="34" charset="0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ABFF18E1-ADC8-4129-AD67-F50A1C6EF0D4}"/>
              </a:ext>
            </a:extLst>
          </p:cNvPr>
          <p:cNvSpPr/>
          <p:nvPr/>
        </p:nvSpPr>
        <p:spPr>
          <a:xfrm>
            <a:off x="7887340" y="3324075"/>
            <a:ext cx="316860" cy="316860"/>
          </a:xfrm>
          <a:prstGeom prst="ellipse">
            <a:avLst/>
          </a:prstGeom>
          <a:solidFill>
            <a:srgbClr val="759CFF"/>
          </a:solidFill>
          <a:ln>
            <a:solidFill>
              <a:srgbClr val="75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hnschrift Light" panose="020B0502040204020203" pitchFamily="34" charset="0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9EC029E-0CD5-44D3-B7BB-B4C8B2FE6F88}"/>
              </a:ext>
            </a:extLst>
          </p:cNvPr>
          <p:cNvSpPr/>
          <p:nvPr/>
        </p:nvSpPr>
        <p:spPr>
          <a:xfrm>
            <a:off x="7887340" y="4232136"/>
            <a:ext cx="316860" cy="316860"/>
          </a:xfrm>
          <a:prstGeom prst="ellipse">
            <a:avLst/>
          </a:prstGeom>
          <a:solidFill>
            <a:srgbClr val="759CFF"/>
          </a:solidFill>
          <a:ln>
            <a:solidFill>
              <a:srgbClr val="75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hnschrift Light" panose="020B0502040204020203" pitchFamily="34" charset="0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E3E3920-E010-4918-A950-51014713F56C}"/>
              </a:ext>
            </a:extLst>
          </p:cNvPr>
          <p:cNvSpPr/>
          <p:nvPr/>
        </p:nvSpPr>
        <p:spPr>
          <a:xfrm>
            <a:off x="7887340" y="5140198"/>
            <a:ext cx="316860" cy="316860"/>
          </a:xfrm>
          <a:prstGeom prst="ellipse">
            <a:avLst/>
          </a:prstGeom>
          <a:solidFill>
            <a:srgbClr val="759CFF"/>
          </a:solidFill>
          <a:ln>
            <a:solidFill>
              <a:srgbClr val="75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hnschrift Light" panose="020B0502040204020203" pitchFamily="34" charset="0"/>
            </a:endParaRPr>
          </a:p>
        </p:txBody>
      </p:sp>
      <p:sp>
        <p:nvSpPr>
          <p:cNvPr id="126" name="Title 24">
            <a:extLst>
              <a:ext uri="{FF2B5EF4-FFF2-40B4-BE49-F238E27FC236}">
                <a16:creationId xmlns:a16="http://schemas.microsoft.com/office/drawing/2014/main" id="{5E3093FD-95E8-409C-864D-27F1CD206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7001" y="451088"/>
            <a:ext cx="6394999" cy="660754"/>
          </a:xfrm>
        </p:spPr>
        <p:txBody>
          <a:bodyPr>
            <a:normAutofit/>
          </a:bodyPr>
          <a:lstStyle/>
          <a:p>
            <a:pPr algn="ctr"/>
            <a:r>
              <a:rPr lang="en-US" sz="1800">
                <a:solidFill>
                  <a:srgbClr val="759CFF"/>
                </a:solidFill>
                <a:latin typeface="Bahnschrift Light" panose="020B0502040204020203" pitchFamily="34" charset="0"/>
              </a:rPr>
              <a:t>KRIJIMI I DATA SETIT</a:t>
            </a:r>
            <a:endParaRPr lang="en-US" sz="1800" dirty="0">
              <a:solidFill>
                <a:srgbClr val="759CFF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32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 descr="A tree in the dark&#10;&#10;Description automatically generated">
            <a:extLst>
              <a:ext uri="{FF2B5EF4-FFF2-40B4-BE49-F238E27FC236}">
                <a16:creationId xmlns:a16="http://schemas.microsoft.com/office/drawing/2014/main" id="{C34D4928-A623-4414-9CB1-24731E8908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64" name="Slide Number Placeholder 7">
            <a:extLst>
              <a:ext uri="{FF2B5EF4-FFF2-40B4-BE49-F238E27FC236}">
                <a16:creationId xmlns:a16="http://schemas.microsoft.com/office/drawing/2014/main" id="{6917AAC0-CDE8-49F8-9908-60398139A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7061200"/>
            <a:ext cx="2743200" cy="365125"/>
          </a:xfrm>
        </p:spPr>
        <p:txBody>
          <a:bodyPr/>
          <a:lstStyle/>
          <a:p>
            <a:fld id="{B6C20299-E5FC-4D0E-80FD-6D86FCBA10E6}" type="slidenum">
              <a:rPr lang="en-US" smtClean="0">
                <a:solidFill>
                  <a:schemeClr val="bg1"/>
                </a:solidFill>
                <a:latin typeface="Bahnschrift Light" panose="020B0502040204020203" pitchFamily="34" charset="0"/>
              </a:rPr>
              <a:t>5</a:t>
            </a:fld>
            <a:endParaRPr lang="en-US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BC9340D6-53F8-44BE-BAAD-DA9ECF7E9CCE}"/>
              </a:ext>
            </a:extLst>
          </p:cNvPr>
          <p:cNvSpPr/>
          <p:nvPr/>
        </p:nvSpPr>
        <p:spPr>
          <a:xfrm>
            <a:off x="3532698" y="2694590"/>
            <a:ext cx="5003427" cy="5003427"/>
          </a:xfrm>
          <a:prstGeom prst="arc">
            <a:avLst>
              <a:gd name="adj1" fmla="val 8834849"/>
              <a:gd name="adj2" fmla="val 1963074"/>
            </a:avLst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DB3CAEE-757C-46BF-9A1B-918AAF25CF93}"/>
              </a:ext>
            </a:extLst>
          </p:cNvPr>
          <p:cNvSpPr/>
          <p:nvPr/>
        </p:nvSpPr>
        <p:spPr>
          <a:xfrm>
            <a:off x="5638799" y="2242645"/>
            <a:ext cx="914400" cy="914400"/>
          </a:xfrm>
          <a:prstGeom prst="ellipse">
            <a:avLst/>
          </a:prstGeom>
          <a:solidFill>
            <a:srgbClr val="99B7FF"/>
          </a:solidFill>
          <a:ln w="38100">
            <a:solidFill>
              <a:srgbClr val="75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3170BB3-6E92-4BD3-B77B-BAEB5F52A03E}"/>
              </a:ext>
            </a:extLst>
          </p:cNvPr>
          <p:cNvSpPr/>
          <p:nvPr/>
        </p:nvSpPr>
        <p:spPr>
          <a:xfrm>
            <a:off x="7972064" y="4585346"/>
            <a:ext cx="914400" cy="914400"/>
          </a:xfrm>
          <a:prstGeom prst="ellipse">
            <a:avLst/>
          </a:prstGeom>
          <a:solidFill>
            <a:srgbClr val="99B7FF"/>
          </a:solidFill>
          <a:ln w="38100">
            <a:solidFill>
              <a:srgbClr val="75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CC8E491-5F56-4E15-8033-1134C8E3E485}"/>
              </a:ext>
            </a:extLst>
          </p:cNvPr>
          <p:cNvSpPr/>
          <p:nvPr/>
        </p:nvSpPr>
        <p:spPr>
          <a:xfrm>
            <a:off x="3124200" y="4585345"/>
            <a:ext cx="914400" cy="914400"/>
          </a:xfrm>
          <a:prstGeom prst="ellipse">
            <a:avLst/>
          </a:prstGeom>
          <a:solidFill>
            <a:srgbClr val="99B7FF"/>
          </a:solidFill>
          <a:ln w="38100">
            <a:solidFill>
              <a:srgbClr val="75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D99ABB1-9DAD-4712-B950-482CCADC6713}"/>
              </a:ext>
            </a:extLst>
          </p:cNvPr>
          <p:cNvSpPr/>
          <p:nvPr/>
        </p:nvSpPr>
        <p:spPr>
          <a:xfrm>
            <a:off x="575193" y="4631512"/>
            <a:ext cx="2441575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Përzgjedhja e atributeve më përshkrues të Json dokumentit të marrur</a:t>
            </a:r>
            <a:endParaRPr lang="en-US" sz="1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A93341-C2B8-4852-878A-2E65A466F2B3}"/>
              </a:ext>
            </a:extLst>
          </p:cNvPr>
          <p:cNvSpPr/>
          <p:nvPr/>
        </p:nvSpPr>
        <p:spPr>
          <a:xfrm>
            <a:off x="4642188" y="1375969"/>
            <a:ext cx="2907625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Filtrimi i të dhënave që nuk përmbushin disa kondita të caktuara</a:t>
            </a:r>
            <a:endParaRPr lang="en-US" sz="1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9A1B20D-3E17-4876-B5AC-20E3155097D6}"/>
              </a:ext>
            </a:extLst>
          </p:cNvPr>
          <p:cNvSpPr/>
          <p:nvPr/>
        </p:nvSpPr>
        <p:spPr>
          <a:xfrm>
            <a:off x="4146031" y="4258584"/>
            <a:ext cx="369964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Një Json dokument nuk procesohet në data setin tonë nëse: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Përmban një celës me vlerën ‘error’.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Vlera e celësit ‘duration’ është 0.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Vlera e celesit ‘radiant_win’ është null.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Shuma e atributit ‘level’ është 0.</a:t>
            </a:r>
          </a:p>
        </p:txBody>
      </p:sp>
      <p:pic>
        <p:nvPicPr>
          <p:cNvPr id="95" name="Graphic 94" descr="Checkmark">
            <a:extLst>
              <a:ext uri="{FF2B5EF4-FFF2-40B4-BE49-F238E27FC236}">
                <a16:creationId xmlns:a16="http://schemas.microsoft.com/office/drawing/2014/main" id="{BC73B6E2-292B-4D85-A0FD-323387110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3892" y="4726770"/>
            <a:ext cx="646585" cy="646585"/>
          </a:xfrm>
          <a:prstGeom prst="rect">
            <a:avLst/>
          </a:prstGeom>
        </p:spPr>
      </p:pic>
      <p:pic>
        <p:nvPicPr>
          <p:cNvPr id="127" name="Graphic 126" descr="Filter">
            <a:extLst>
              <a:ext uri="{FF2B5EF4-FFF2-40B4-BE49-F238E27FC236}">
                <a16:creationId xmlns:a16="http://schemas.microsoft.com/office/drawing/2014/main" id="{9E3F3ABC-B0F8-4650-86F8-63693197F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4277" y="2313602"/>
            <a:ext cx="843443" cy="843443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1F5E31FB-A1FA-4EF7-9EB3-BB5699083DD1}"/>
              </a:ext>
            </a:extLst>
          </p:cNvPr>
          <p:cNvSpPr/>
          <p:nvPr/>
        </p:nvSpPr>
        <p:spPr>
          <a:xfrm>
            <a:off x="8886464" y="4780935"/>
            <a:ext cx="290762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Largimi i të vecuarve nga data seti përfundimtarë</a:t>
            </a:r>
            <a:endParaRPr lang="en-US" sz="1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30" name="Graphic 129" descr="Scissors">
            <a:extLst>
              <a:ext uri="{FF2B5EF4-FFF2-40B4-BE49-F238E27FC236}">
                <a16:creationId xmlns:a16="http://schemas.microsoft.com/office/drawing/2014/main" id="{633B7EAA-FB5D-4F7E-87A8-833067639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98455" y="4711737"/>
            <a:ext cx="661618" cy="661618"/>
          </a:xfrm>
          <a:prstGeom prst="rect">
            <a:avLst/>
          </a:prstGeom>
        </p:spPr>
      </p:pic>
      <p:sp>
        <p:nvSpPr>
          <p:cNvPr id="138" name="Cloud 137">
            <a:extLst>
              <a:ext uri="{FF2B5EF4-FFF2-40B4-BE49-F238E27FC236}">
                <a16:creationId xmlns:a16="http://schemas.microsoft.com/office/drawing/2014/main" id="{4A6D8753-6871-4D0A-958B-E33E78C29536}"/>
              </a:ext>
            </a:extLst>
          </p:cNvPr>
          <p:cNvSpPr/>
          <p:nvPr/>
        </p:nvSpPr>
        <p:spPr>
          <a:xfrm>
            <a:off x="7730279" y="6268785"/>
            <a:ext cx="736352" cy="47633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43C8BC-6519-4F45-AA67-3F0E27DB9357}"/>
              </a:ext>
            </a:extLst>
          </p:cNvPr>
          <p:cNvSpPr txBox="1"/>
          <p:nvPr/>
        </p:nvSpPr>
        <p:spPr>
          <a:xfrm>
            <a:off x="438971" y="251970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Bahnschrift Light" panose="020B0502040204020203" pitchFamily="34" charset="0"/>
              </a:rPr>
              <a:t>PARA-PROCESIMI I DATA SETIT</a:t>
            </a:r>
          </a:p>
        </p:txBody>
      </p:sp>
    </p:spTree>
    <p:extLst>
      <p:ext uri="{BB962C8B-B14F-4D97-AF65-F5344CB8AC3E}">
        <p14:creationId xmlns:p14="http://schemas.microsoft.com/office/powerpoint/2010/main" val="1618223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animal, bird, large&#10;&#10;Description automatically generated">
            <a:extLst>
              <a:ext uri="{FF2B5EF4-FFF2-40B4-BE49-F238E27FC236}">
                <a16:creationId xmlns:a16="http://schemas.microsoft.com/office/drawing/2014/main" id="{A2F84C73-37FC-4887-88E5-679E9124429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03C262-E6A0-4668-B7C8-7264FBD0E155}"/>
              </a:ext>
            </a:extLst>
          </p:cNvPr>
          <p:cNvSpPr/>
          <p:nvPr/>
        </p:nvSpPr>
        <p:spPr>
          <a:xfrm>
            <a:off x="0" y="5208636"/>
            <a:ext cx="12192000" cy="6999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E69960A8-774E-49F5-9EE0-05B32807208B}"/>
              </a:ext>
            </a:extLst>
          </p:cNvPr>
          <p:cNvSpPr/>
          <p:nvPr/>
        </p:nvSpPr>
        <p:spPr>
          <a:xfrm>
            <a:off x="438971" y="5080843"/>
            <a:ext cx="3403600" cy="955578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pitchFamily="34" charset="0"/>
              </a:rPr>
              <a:t>PROCESIMI</a:t>
            </a:r>
            <a:endParaRPr lang="en-US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613C068A-57D2-43DA-A8BE-76C23F5AA643}"/>
              </a:ext>
            </a:extLst>
          </p:cNvPr>
          <p:cNvSpPr/>
          <p:nvPr/>
        </p:nvSpPr>
        <p:spPr>
          <a:xfrm>
            <a:off x="4394200" y="5080843"/>
            <a:ext cx="3403600" cy="955578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pitchFamily="34" charset="0"/>
              </a:rPr>
              <a:t>ALGORITMI,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pitchFamily="34" charset="0"/>
              </a:rPr>
              <a:t> GYPAT</a:t>
            </a:r>
            <a:endParaRPr lang="en-US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C06632D6-AEA1-41AE-AE7D-3BE4426688B5}"/>
              </a:ext>
            </a:extLst>
          </p:cNvPr>
          <p:cNvSpPr/>
          <p:nvPr/>
        </p:nvSpPr>
        <p:spPr>
          <a:xfrm>
            <a:off x="8293100" y="5088829"/>
            <a:ext cx="3403600" cy="955578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pitchFamily="34" charset="0"/>
              </a:rPr>
              <a:t>MODELI I 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pitchFamily="34" charset="0"/>
              </a:rPr>
              <a:t>TRAJNUAR</a:t>
            </a:r>
            <a:endParaRPr lang="en-US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FBB24A-0A4E-42E7-9FFE-3BB6FFE994D4}"/>
              </a:ext>
            </a:extLst>
          </p:cNvPr>
          <p:cNvSpPr txBox="1"/>
          <p:nvPr/>
        </p:nvSpPr>
        <p:spPr>
          <a:xfrm>
            <a:off x="438971" y="3040954"/>
            <a:ext cx="3347272" cy="19543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</a:pPr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Si faza procesuese janë përdorur:</a:t>
            </a:r>
          </a:p>
          <a:p>
            <a:pPr marL="285750" indent="-285750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Quantile Discretizer; në kolonat </a:t>
            </a:r>
            <a:r>
              <a:rPr lang="en-US" sz="1400" i="1">
                <a:solidFill>
                  <a:schemeClr val="bg1"/>
                </a:solidFill>
                <a:latin typeface="Bahnschrift Light" panose="020B0502040204020203" pitchFamily="34" charset="0"/>
              </a:rPr>
              <a:t>gold_spent </a:t>
            </a:r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dhe </a:t>
            </a:r>
            <a:r>
              <a:rPr lang="en-US" sz="1400" i="1">
                <a:solidFill>
                  <a:schemeClr val="bg1"/>
                </a:solidFill>
                <a:latin typeface="Bahnschrift Light" panose="020B0502040204020203" pitchFamily="34" charset="0"/>
              </a:rPr>
              <a:t>hero_damage me nga 3 grupime</a:t>
            </a:r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.</a:t>
            </a:r>
          </a:p>
          <a:p>
            <a:pPr marL="285750" indent="-285750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Vector Assembler në të gjitha kolonat e data setit.</a:t>
            </a:r>
          </a:p>
          <a:p>
            <a:pPr marL="285750" indent="-285750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Normalizer në kolonën e prodhuar nga hapi i mësipërm.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96270B-1DD9-4D6A-A347-AA2B22A380A1}"/>
              </a:ext>
            </a:extLst>
          </p:cNvPr>
          <p:cNvSpPr txBox="1"/>
          <p:nvPr/>
        </p:nvSpPr>
        <p:spPr>
          <a:xfrm>
            <a:off x="4394200" y="3040954"/>
            <a:ext cx="3403600" cy="158504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</a:pPr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Si algoritëm kryesorë kemi përdorur Random Forest Classification me 10 njësi thellësishë.</a:t>
            </a:r>
          </a:p>
          <a:p>
            <a:pPr>
              <a:spcBef>
                <a:spcPts val="600"/>
              </a:spcBef>
              <a:buClr>
                <a:schemeClr val="accent1"/>
              </a:buClr>
            </a:pPr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Këtë algoritëm së bashku me fazat e procesimit i kemi grupuar në një gyp (ang. </a:t>
            </a:r>
            <a:r>
              <a:rPr lang="en-US" sz="1400" i="1">
                <a:solidFill>
                  <a:schemeClr val="bg1"/>
                </a:solidFill>
                <a:latin typeface="Bahnschrift Light" panose="020B0502040204020203" pitchFamily="34" charset="0"/>
              </a:rPr>
              <a:t>pipeline</a:t>
            </a:r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), mundësi kjo e re e ofruar nga Spark.</a:t>
            </a:r>
            <a:endParaRPr lang="en-US" sz="1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751E08-9001-4017-843E-EC36DF4BFAF9}"/>
              </a:ext>
            </a:extLst>
          </p:cNvPr>
          <p:cNvSpPr txBox="1"/>
          <p:nvPr/>
        </p:nvSpPr>
        <p:spPr>
          <a:xfrm>
            <a:off x="8293100" y="3043186"/>
            <a:ext cx="3403600" cy="12926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</a:pPr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Algoritmi ka saktësi 87% dhe ruhet si model i trajnuar. Kjo ndodhë për arsyen kryesore pasi për cdo predikim të ri që duajmë të kryejmë, nuk ka nevojë për ri-trajnim të modelit por mund të përdoret modeli vecse i trajnuar.</a:t>
            </a:r>
            <a:endParaRPr lang="en-US" sz="1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CD186-A1C5-4571-A18C-CFF1BB6750B8}"/>
              </a:ext>
            </a:extLst>
          </p:cNvPr>
          <p:cNvSpPr txBox="1"/>
          <p:nvPr/>
        </p:nvSpPr>
        <p:spPr>
          <a:xfrm>
            <a:off x="438971" y="25197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Bahnschrift Light" panose="020B0502040204020203" pitchFamily="34" charset="0"/>
              </a:rPr>
              <a:t>ALGORITMI DHE TRAJNIMI</a:t>
            </a:r>
          </a:p>
        </p:txBody>
      </p:sp>
      <p:pic>
        <p:nvPicPr>
          <p:cNvPr id="25" name="Graphic 24" descr="Dumbbell">
            <a:extLst>
              <a:ext uri="{FF2B5EF4-FFF2-40B4-BE49-F238E27FC236}">
                <a16:creationId xmlns:a16="http://schemas.microsoft.com/office/drawing/2014/main" id="{02A76686-536F-40B8-999D-C4D4E9626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6100" y="5215732"/>
            <a:ext cx="685800" cy="685800"/>
          </a:xfrm>
          <a:prstGeom prst="rect">
            <a:avLst/>
          </a:prstGeom>
        </p:spPr>
      </p:pic>
      <p:pic>
        <p:nvPicPr>
          <p:cNvPr id="27" name="Graphic 26" descr="Circular flowchart">
            <a:extLst>
              <a:ext uri="{FF2B5EF4-FFF2-40B4-BE49-F238E27FC236}">
                <a16:creationId xmlns:a16="http://schemas.microsoft.com/office/drawing/2014/main" id="{0D78D981-C37E-46E2-8BAB-B1DB028B9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44800" y="5208636"/>
            <a:ext cx="685800" cy="685800"/>
          </a:xfrm>
          <a:prstGeom prst="rect">
            <a:avLst/>
          </a:prstGeom>
        </p:spPr>
      </p:pic>
      <p:pic>
        <p:nvPicPr>
          <p:cNvPr id="29" name="Graphic 28" descr="Programmer">
            <a:extLst>
              <a:ext uri="{FF2B5EF4-FFF2-40B4-BE49-F238E27FC236}">
                <a16:creationId xmlns:a16="http://schemas.microsoft.com/office/drawing/2014/main" id="{7900592D-1D75-4E5D-AEBA-BA6E6AB5BA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43700" y="5155891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92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picture containing indoor, bed, sitting, small&#10;&#10;Description automatically generated">
            <a:extLst>
              <a:ext uri="{FF2B5EF4-FFF2-40B4-BE49-F238E27FC236}">
                <a16:creationId xmlns:a16="http://schemas.microsoft.com/office/drawing/2014/main" id="{EC2AB90D-6264-42C2-8CE1-ACA40C765EA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1CBAD7-3D0B-45FB-9DD6-A470B31D95CE}"/>
              </a:ext>
            </a:extLst>
          </p:cNvPr>
          <p:cNvSpPr txBox="1"/>
          <p:nvPr/>
        </p:nvSpPr>
        <p:spPr>
          <a:xfrm>
            <a:off x="438971" y="251970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Bahnschrift Light" panose="020B0502040204020203" pitchFamily="34" charset="0"/>
              </a:rPr>
              <a:t>NDERFAQJA PROGRAMORE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6046176-727D-44DE-B25A-A1344E751854}"/>
              </a:ext>
            </a:extLst>
          </p:cNvPr>
          <p:cNvGrpSpPr/>
          <p:nvPr/>
        </p:nvGrpSpPr>
        <p:grpSpPr>
          <a:xfrm>
            <a:off x="3483754" y="1150085"/>
            <a:ext cx="5224494" cy="4938830"/>
            <a:chOff x="3483754" y="1150085"/>
            <a:chExt cx="5224494" cy="493883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974BAC-5E53-427C-A3C7-2676EA9DA0CA}"/>
                </a:ext>
              </a:extLst>
            </p:cNvPr>
            <p:cNvGrpSpPr/>
            <p:nvPr/>
          </p:nvGrpSpPr>
          <p:grpSpPr>
            <a:xfrm flipH="1">
              <a:off x="3483754" y="1150085"/>
              <a:ext cx="2516152" cy="2388771"/>
              <a:chOff x="2454274" y="1085323"/>
              <a:chExt cx="3070073" cy="2914650"/>
            </a:xfrm>
          </p:grpSpPr>
          <p:sp>
            <p:nvSpPr>
              <p:cNvPr id="19" name="Parallelogram 18">
                <a:extLst>
                  <a:ext uri="{FF2B5EF4-FFF2-40B4-BE49-F238E27FC236}">
                    <a16:creationId xmlns:a16="http://schemas.microsoft.com/office/drawing/2014/main" id="{FB8D33B1-84AE-4FEA-A674-9E361885D842}"/>
                  </a:ext>
                </a:extLst>
              </p:cNvPr>
              <p:cNvSpPr/>
              <p:nvPr/>
            </p:nvSpPr>
            <p:spPr>
              <a:xfrm flipV="1">
                <a:off x="2609697" y="3142723"/>
                <a:ext cx="2914650" cy="857250"/>
              </a:xfrm>
              <a:prstGeom prst="parallelogram">
                <a:avLst>
                  <a:gd name="adj" fmla="val 81667"/>
                </a:avLst>
              </a:prstGeom>
              <a:solidFill>
                <a:srgbClr val="85A8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0" name="Parallelogram 19">
                <a:extLst>
                  <a:ext uri="{FF2B5EF4-FFF2-40B4-BE49-F238E27FC236}">
                    <a16:creationId xmlns:a16="http://schemas.microsoft.com/office/drawing/2014/main" id="{D2EE2564-0CCE-4A38-BDD8-93AF4B27E739}"/>
                  </a:ext>
                </a:extLst>
              </p:cNvPr>
              <p:cNvSpPr/>
              <p:nvPr/>
            </p:nvSpPr>
            <p:spPr>
              <a:xfrm rot="16200000">
                <a:off x="1425574" y="2114023"/>
                <a:ext cx="2914650" cy="857250"/>
              </a:xfrm>
              <a:prstGeom prst="parallelogram">
                <a:avLst>
                  <a:gd name="adj" fmla="val 81667"/>
                </a:avLst>
              </a:prstGeom>
              <a:solidFill>
                <a:srgbClr val="5D8BFF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ahnschrift Light" panose="020B0502040204020203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55EDFFB-8851-41C0-A4BC-B13474706B54}"/>
                </a:ext>
              </a:extLst>
            </p:cNvPr>
            <p:cNvGrpSpPr/>
            <p:nvPr/>
          </p:nvGrpSpPr>
          <p:grpSpPr>
            <a:xfrm>
              <a:off x="6192096" y="1150085"/>
              <a:ext cx="2516152" cy="2388771"/>
              <a:chOff x="2454274" y="1085323"/>
              <a:chExt cx="3070073" cy="2914650"/>
            </a:xfrm>
          </p:grpSpPr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36A4B05E-1614-4E56-9B44-F3304070327E}"/>
                  </a:ext>
                </a:extLst>
              </p:cNvPr>
              <p:cNvSpPr/>
              <p:nvPr/>
            </p:nvSpPr>
            <p:spPr>
              <a:xfrm flipV="1">
                <a:off x="2609697" y="3142723"/>
                <a:ext cx="2914650" cy="857250"/>
              </a:xfrm>
              <a:prstGeom prst="parallelogram">
                <a:avLst>
                  <a:gd name="adj" fmla="val 81667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EE6C0989-F1F9-432F-9183-544924D220CE}"/>
                  </a:ext>
                </a:extLst>
              </p:cNvPr>
              <p:cNvSpPr/>
              <p:nvPr/>
            </p:nvSpPr>
            <p:spPr>
              <a:xfrm rot="16200000">
                <a:off x="1425574" y="2114023"/>
                <a:ext cx="2914650" cy="857250"/>
              </a:xfrm>
              <a:prstGeom prst="parallelogram">
                <a:avLst>
                  <a:gd name="adj" fmla="val 8166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 Light" panose="020B0502040204020203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7E0A88F-9777-4C76-936B-E990131BAB65}"/>
                </a:ext>
              </a:extLst>
            </p:cNvPr>
            <p:cNvGrpSpPr/>
            <p:nvPr/>
          </p:nvGrpSpPr>
          <p:grpSpPr>
            <a:xfrm flipH="1" flipV="1">
              <a:off x="3483754" y="3700144"/>
              <a:ext cx="2516152" cy="2388771"/>
              <a:chOff x="2454274" y="1085323"/>
              <a:chExt cx="3070073" cy="2914650"/>
            </a:xfrm>
          </p:grpSpPr>
          <p:sp>
            <p:nvSpPr>
              <p:cNvPr id="15" name="Parallelogram 14">
                <a:extLst>
                  <a:ext uri="{FF2B5EF4-FFF2-40B4-BE49-F238E27FC236}">
                    <a16:creationId xmlns:a16="http://schemas.microsoft.com/office/drawing/2014/main" id="{3A7BDB86-6AF2-4265-AFDF-73725E535C1B}"/>
                  </a:ext>
                </a:extLst>
              </p:cNvPr>
              <p:cNvSpPr/>
              <p:nvPr/>
            </p:nvSpPr>
            <p:spPr>
              <a:xfrm flipV="1">
                <a:off x="2609697" y="3142723"/>
                <a:ext cx="2914650" cy="857250"/>
              </a:xfrm>
              <a:prstGeom prst="parallelogram">
                <a:avLst>
                  <a:gd name="adj" fmla="val 81667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6" name="Parallelogram 15">
                <a:extLst>
                  <a:ext uri="{FF2B5EF4-FFF2-40B4-BE49-F238E27FC236}">
                    <a16:creationId xmlns:a16="http://schemas.microsoft.com/office/drawing/2014/main" id="{60D92F28-FBC5-4618-8B80-82159454BF24}"/>
                  </a:ext>
                </a:extLst>
              </p:cNvPr>
              <p:cNvSpPr/>
              <p:nvPr/>
            </p:nvSpPr>
            <p:spPr>
              <a:xfrm rot="16200000">
                <a:off x="1425574" y="2114023"/>
                <a:ext cx="2914650" cy="857250"/>
              </a:xfrm>
              <a:prstGeom prst="parallelogram">
                <a:avLst>
                  <a:gd name="adj" fmla="val 8166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 Light" panose="020B0502040204020203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FDFED4-C4AE-4C6A-B092-8B32B7996682}"/>
                </a:ext>
              </a:extLst>
            </p:cNvPr>
            <p:cNvGrpSpPr/>
            <p:nvPr/>
          </p:nvGrpSpPr>
          <p:grpSpPr>
            <a:xfrm flipV="1">
              <a:off x="6192096" y="3700144"/>
              <a:ext cx="2516152" cy="2388771"/>
              <a:chOff x="2454274" y="1085323"/>
              <a:chExt cx="3070073" cy="2914650"/>
            </a:xfrm>
          </p:grpSpPr>
          <p:sp>
            <p:nvSpPr>
              <p:cNvPr id="13" name="Parallelogram 12">
                <a:extLst>
                  <a:ext uri="{FF2B5EF4-FFF2-40B4-BE49-F238E27FC236}">
                    <a16:creationId xmlns:a16="http://schemas.microsoft.com/office/drawing/2014/main" id="{4723F4F7-0241-4D3C-9D28-C0DA14650567}"/>
                  </a:ext>
                </a:extLst>
              </p:cNvPr>
              <p:cNvSpPr/>
              <p:nvPr/>
            </p:nvSpPr>
            <p:spPr>
              <a:xfrm flipV="1">
                <a:off x="2609697" y="3142723"/>
                <a:ext cx="2914650" cy="857250"/>
              </a:xfrm>
              <a:prstGeom prst="parallelogram">
                <a:avLst>
                  <a:gd name="adj" fmla="val 81667"/>
                </a:avLst>
              </a:prstGeom>
              <a:solidFill>
                <a:srgbClr val="5D8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id="{A879B333-7A8E-4C71-9836-7E81C7997524}"/>
                  </a:ext>
                </a:extLst>
              </p:cNvPr>
              <p:cNvSpPr/>
              <p:nvPr/>
            </p:nvSpPr>
            <p:spPr>
              <a:xfrm rot="16200000">
                <a:off x="1425574" y="2114023"/>
                <a:ext cx="2914650" cy="857250"/>
              </a:xfrm>
              <a:prstGeom prst="parallelogram">
                <a:avLst>
                  <a:gd name="adj" fmla="val 81667"/>
                </a:avLst>
              </a:prstGeom>
              <a:solidFill>
                <a:srgbClr val="85A8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 Light" panose="020B0502040204020203" pitchFamily="34" charset="0"/>
                </a:endParaRP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9F6124D-A321-449E-B15A-FE9177230CF1}"/>
              </a:ext>
            </a:extLst>
          </p:cNvPr>
          <p:cNvSpPr txBox="1"/>
          <p:nvPr/>
        </p:nvSpPr>
        <p:spPr>
          <a:xfrm>
            <a:off x="1146807" y="1913584"/>
            <a:ext cx="4054425" cy="8617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r">
              <a:buClr>
                <a:schemeClr val="bg1"/>
              </a:buClr>
            </a:pPr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SCALA</a:t>
            </a:r>
          </a:p>
          <a:p>
            <a:pPr marL="285750" indent="-285750" algn="r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Gjuhë programuese e fuqishme që ka përdorim të gjërë të programimit funksional dhe të orientuar në objekte. </a:t>
            </a:r>
            <a:endParaRPr lang="en-US" sz="1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AF4180-6F77-4438-B81E-D9F978AB975B}"/>
              </a:ext>
            </a:extLst>
          </p:cNvPr>
          <p:cNvSpPr txBox="1"/>
          <p:nvPr/>
        </p:nvSpPr>
        <p:spPr>
          <a:xfrm>
            <a:off x="7156501" y="1758462"/>
            <a:ext cx="3567083" cy="1077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PLAY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Struktura që kemi përdorur për të ndërtuar ueb shërbimet.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Ofron modelin MVC (model, view, controller)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19D0AF-33E8-4126-89A4-B166E43ABCFB}"/>
              </a:ext>
            </a:extLst>
          </p:cNvPr>
          <p:cNvSpPr txBox="1"/>
          <p:nvPr/>
        </p:nvSpPr>
        <p:spPr>
          <a:xfrm>
            <a:off x="1616916" y="4432743"/>
            <a:ext cx="3567083" cy="17235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r">
              <a:buClr>
                <a:schemeClr val="bg1"/>
              </a:buClr>
            </a:pPr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SPARK</a:t>
            </a:r>
          </a:p>
          <a:p>
            <a:pPr marL="285750" indent="-285750" algn="r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Librari e shkruar në Scala me anë të së cilës janë ofruar manipulimet tona me data set the funksionet tjera.</a:t>
            </a:r>
          </a:p>
          <a:p>
            <a:pPr marL="285750" indent="-285750" algn="r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Mundëson paralelizëm nëpërmjet kllasterëve</a:t>
            </a:r>
          </a:p>
          <a:p>
            <a:pPr marL="285750" indent="-285750" algn="r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sz="140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 algn="r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70FC36-C25A-4AD7-9A4F-781137BD67D8}"/>
              </a:ext>
            </a:extLst>
          </p:cNvPr>
          <p:cNvSpPr txBox="1"/>
          <p:nvPr/>
        </p:nvSpPr>
        <p:spPr>
          <a:xfrm>
            <a:off x="7008001" y="4432743"/>
            <a:ext cx="3567083" cy="12926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SPARK ML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Librari e zhvilluar nga zhvilluesit e Spark.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400">
                <a:solidFill>
                  <a:schemeClr val="bg1"/>
                </a:solidFill>
                <a:latin typeface="Bahnschrift Light" panose="020B0502040204020203" pitchFamily="34" charset="0"/>
              </a:rPr>
              <a:t>Mundëson algoritme për të mësuarit e makinës, nga edhe kemi përdorur klasifikimin. </a:t>
            </a:r>
            <a:endParaRPr lang="en-US" sz="1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BA6F41-007A-48F8-8CEA-71B054BACA01}"/>
              </a:ext>
            </a:extLst>
          </p:cNvPr>
          <p:cNvGrpSpPr/>
          <p:nvPr/>
        </p:nvGrpSpPr>
        <p:grpSpPr>
          <a:xfrm>
            <a:off x="4022038" y="2941344"/>
            <a:ext cx="4147925" cy="492443"/>
            <a:chOff x="4032250" y="2941344"/>
            <a:chExt cx="4147925" cy="49244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5C4C344-E369-4CFE-8E1D-D596DEB48056}"/>
                </a:ext>
              </a:extLst>
            </p:cNvPr>
            <p:cNvSpPr txBox="1"/>
            <p:nvPr/>
          </p:nvSpPr>
          <p:spPr>
            <a:xfrm>
              <a:off x="4032250" y="2941344"/>
              <a:ext cx="1161961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3200" b="1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01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1AE829-4924-4D79-BBE6-D936F2C68B6D}"/>
                </a:ext>
              </a:extLst>
            </p:cNvPr>
            <p:cNvSpPr txBox="1"/>
            <p:nvPr/>
          </p:nvSpPr>
          <p:spPr>
            <a:xfrm>
              <a:off x="7018214" y="2941344"/>
              <a:ext cx="1161961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3200" b="1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02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98A6CE6-DF31-4426-BC4B-2E7D04EC7748}"/>
              </a:ext>
            </a:extLst>
          </p:cNvPr>
          <p:cNvGrpSpPr/>
          <p:nvPr/>
        </p:nvGrpSpPr>
        <p:grpSpPr>
          <a:xfrm>
            <a:off x="4022038" y="3805212"/>
            <a:ext cx="4147925" cy="492443"/>
            <a:chOff x="4032250" y="2941344"/>
            <a:chExt cx="4147925" cy="49244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2D6285-3522-479E-A1FB-4CDEDD444A3D}"/>
                </a:ext>
              </a:extLst>
            </p:cNvPr>
            <p:cNvSpPr txBox="1"/>
            <p:nvPr/>
          </p:nvSpPr>
          <p:spPr>
            <a:xfrm>
              <a:off x="4032250" y="2941344"/>
              <a:ext cx="1161961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3200" b="1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03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2A0C00-23DF-4907-9610-57A4FFC035E0}"/>
                </a:ext>
              </a:extLst>
            </p:cNvPr>
            <p:cNvSpPr txBox="1"/>
            <p:nvPr/>
          </p:nvSpPr>
          <p:spPr>
            <a:xfrm>
              <a:off x="7018214" y="2941344"/>
              <a:ext cx="1161961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3200" b="1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950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5139A-568C-4234-B9AF-40F840B3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B9399-C0E9-44B1-9BB4-C7059C94D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70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542</Words>
  <Application>Microsoft Office PowerPoint</Application>
  <PresentationFormat>Widescreen</PresentationFormat>
  <Paragraphs>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Bahnschrift Light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KRIJIMI I DATA SETIT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Armijn Beek</dc:creator>
  <cp:lastModifiedBy>Armijn Beek</cp:lastModifiedBy>
  <cp:revision>117</cp:revision>
  <dcterms:created xsi:type="dcterms:W3CDTF">2019-12-26T18:05:22Z</dcterms:created>
  <dcterms:modified xsi:type="dcterms:W3CDTF">2019-12-27T22:33:43Z</dcterms:modified>
</cp:coreProperties>
</file>